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92E"/>
    <a:srgbClr val="306D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E7529-9D2A-476C-AA64-B0F4996513E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805E-5E79-42B5-A0F6-2031894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 w="44450">
            <a:solidFill>
              <a:srgbClr val="29592E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>
                  <a:noFill/>
                </a:ln>
                <a:solidFill>
                  <a:srgbClr val="29592E"/>
                </a:solidFill>
                <a:latin typeface="Arial" pitchFamily="34" charset="0"/>
                <a:cs typeface="Arial" pitchFamily="34" charset="0"/>
              </a:rPr>
              <a:t>Geometry Tactile Graphics Kit</a:t>
            </a:r>
            <a:endParaRPr lang="en-US" b="1" dirty="0">
              <a:ln w="1905">
                <a:noFill/>
              </a:ln>
              <a:solidFill>
                <a:srgbClr val="29592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743700" cy="5091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17 - 18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#17. Connecting midpoints of two sides</a:t>
            </a:r>
            <a:endParaRPr lang="en-US" dirty="0"/>
          </a:p>
        </p:txBody>
      </p:sp>
      <p:pic>
        <p:nvPicPr>
          <p:cNvPr id="7" name="Content Placeholder 6" descr="1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4706" y="3045619"/>
            <a:ext cx="3305175" cy="2209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#18. Proving the midpoint theorem</a:t>
            </a:r>
            <a:endParaRPr lang="en-US" dirty="0"/>
          </a:p>
        </p:txBody>
      </p:sp>
      <p:pic>
        <p:nvPicPr>
          <p:cNvPr id="8" name="Content Placeholder 7" descr="1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56785"/>
            <a:ext cx="4041775" cy="2387467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19 - 20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#19. Connecting all three midpoints</a:t>
            </a:r>
            <a:endParaRPr lang="en-US" dirty="0"/>
          </a:p>
        </p:txBody>
      </p:sp>
      <p:pic>
        <p:nvPicPr>
          <p:cNvPr id="7" name="Content Placeholder 6" descr="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895600"/>
            <a:ext cx="4040188" cy="252279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#20. Medians</a:t>
            </a:r>
            <a:endParaRPr lang="en-US" dirty="0"/>
          </a:p>
        </p:txBody>
      </p:sp>
      <p:pic>
        <p:nvPicPr>
          <p:cNvPr id="8" name="Content Placeholder 7" descr="2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781070"/>
            <a:ext cx="4041775" cy="2738897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21 - 22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#21. Altitude from the largest angle</a:t>
            </a:r>
            <a:endParaRPr lang="en-US" dirty="0"/>
          </a:p>
        </p:txBody>
      </p:sp>
      <p:pic>
        <p:nvPicPr>
          <p:cNvPr id="7" name="Content Placeholder 6" descr="2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8649" y="3124200"/>
            <a:ext cx="4255070" cy="183594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#22. Second altitude</a:t>
            </a:r>
            <a:endParaRPr lang="en-US" dirty="0"/>
          </a:p>
        </p:txBody>
      </p:sp>
      <p:pic>
        <p:nvPicPr>
          <p:cNvPr id="8" name="Content Placeholder 7" descr="2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13300" y="2897981"/>
            <a:ext cx="3705225" cy="250507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23 - 24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#23. Third altitude</a:t>
            </a:r>
            <a:endParaRPr lang="en-US" dirty="0"/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569" y="3198019"/>
            <a:ext cx="3981450" cy="1905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#24. Meeting of the altitudes</a:t>
            </a:r>
            <a:endParaRPr lang="en-US" dirty="0"/>
          </a:p>
        </p:txBody>
      </p:sp>
      <p:pic>
        <p:nvPicPr>
          <p:cNvPr id="8" name="Content Placeholder 7" descr="2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79962" y="2793206"/>
            <a:ext cx="3771900" cy="271462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25 - 26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#25. Convex and concave</a:t>
            </a:r>
            <a:endParaRPr lang="en-US" dirty="0"/>
          </a:p>
        </p:txBody>
      </p:sp>
      <p:pic>
        <p:nvPicPr>
          <p:cNvPr id="7" name="Content Placeholder 6" descr="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895600"/>
            <a:ext cx="4040188" cy="24184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#26. Regular polygon</a:t>
            </a:r>
            <a:endParaRPr lang="en-US" dirty="0"/>
          </a:p>
        </p:txBody>
      </p:sp>
      <p:pic>
        <p:nvPicPr>
          <p:cNvPr id="8" name="Content Placeholder 7" descr="2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08525" y="2864644"/>
            <a:ext cx="3914775" cy="25717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27 - 28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#27. Irregular quadrilateral and regular pentagon</a:t>
            </a:r>
            <a:endParaRPr lang="en-US" dirty="0"/>
          </a:p>
        </p:txBody>
      </p:sp>
      <p:pic>
        <p:nvPicPr>
          <p:cNvPr id="7" name="Content Placeholder 6" descr="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144" y="3064669"/>
            <a:ext cx="3924300" cy="21717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#28. Using diagonals to make triangles</a:t>
            </a:r>
            <a:endParaRPr lang="en-US" dirty="0"/>
          </a:p>
        </p:txBody>
      </p:sp>
      <p:pic>
        <p:nvPicPr>
          <p:cNvPr id="8" name="Content Placeholder 7" descr="2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22850" y="2840831"/>
            <a:ext cx="3286125" cy="261937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29 - 30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#29. Parallelograms</a:t>
            </a:r>
            <a:endParaRPr lang="en-US" dirty="0"/>
          </a:p>
        </p:txBody>
      </p:sp>
      <p:pic>
        <p:nvPicPr>
          <p:cNvPr id="7" name="Content Placeholder 6" descr="2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669" y="3140869"/>
            <a:ext cx="3905250" cy="20193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#30. Proving opposite sides of a parallelogram congruent</a:t>
            </a:r>
            <a:endParaRPr lang="en-US" dirty="0"/>
          </a:p>
        </p:txBody>
      </p:sp>
      <p:pic>
        <p:nvPicPr>
          <p:cNvPr id="8" name="Content Placeholder 7" descr="3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46625" y="3188494"/>
            <a:ext cx="3838575" cy="19240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31 - 32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#31. Diagonals that do not bisect each other</a:t>
            </a:r>
            <a:endParaRPr lang="en-US" dirty="0"/>
          </a:p>
        </p:txBody>
      </p:sp>
      <p:pic>
        <p:nvPicPr>
          <p:cNvPr id="7" name="Content Placeholder 6" descr="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81856" y="3136106"/>
            <a:ext cx="3190875" cy="20288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#32. Diagonals that bisect each other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3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1375" y="3086932"/>
            <a:ext cx="4264025" cy="20160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33 - 34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#33. Rhombus and square</a:t>
            </a:r>
            <a:endParaRPr lang="en-US" dirty="0"/>
          </a:p>
        </p:txBody>
      </p:sp>
      <p:pic>
        <p:nvPicPr>
          <p:cNvPr id="7" name="Content Placeholder 6" descr="3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971800"/>
            <a:ext cx="3876675" cy="21431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#34. Diagonals of a rhombus</a:t>
            </a:r>
            <a:endParaRPr lang="en-US" dirty="0"/>
          </a:p>
        </p:txBody>
      </p:sp>
      <p:pic>
        <p:nvPicPr>
          <p:cNvPr id="8" name="Content Placeholder 7" descr="3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84712" y="2793206"/>
            <a:ext cx="3962400" cy="271462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35 - 36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#35. Trapezoids</a:t>
            </a:r>
            <a:endParaRPr lang="en-US" dirty="0"/>
          </a:p>
        </p:txBody>
      </p:sp>
      <p:pic>
        <p:nvPicPr>
          <p:cNvPr id="7" name="Content Placeholder 6" descr="3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3124200"/>
            <a:ext cx="3914775" cy="20288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#36. Connecting midpoints of a quadrilateral</a:t>
            </a:r>
            <a:endParaRPr lang="en-US" dirty="0"/>
          </a:p>
        </p:txBody>
      </p:sp>
      <p:pic>
        <p:nvPicPr>
          <p:cNvPr id="8" name="Content Placeholder 7" descr="3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79950" y="2883694"/>
            <a:ext cx="3971925" cy="25336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1 - 2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#1. Perpendicular to a line</a:t>
            </a:r>
            <a:endParaRPr lang="en-US" dirty="0"/>
          </a:p>
        </p:txBody>
      </p:sp>
      <p:pic>
        <p:nvPicPr>
          <p:cNvPr id="7" name="Content Placeholder 6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5624"/>
            <a:ext cx="4040188" cy="2209790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#2. Skew lines and transversal</a:t>
            </a:r>
            <a:endParaRPr lang="en-US" dirty="0"/>
          </a:p>
        </p:txBody>
      </p:sp>
      <p:pic>
        <p:nvPicPr>
          <p:cNvPr id="8" name="Content Placeholder 7" descr="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25955"/>
            <a:ext cx="4041775" cy="2649127"/>
          </a:xfrm>
        </p:spPr>
      </p:pic>
      <p:cxnSp>
        <p:nvCxnSpPr>
          <p:cNvPr id="13" name="Straight Connector 12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37 - 38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#37. Area of rectangles</a:t>
            </a:r>
            <a:endParaRPr lang="en-US" dirty="0"/>
          </a:p>
        </p:txBody>
      </p:sp>
      <p:pic>
        <p:nvPicPr>
          <p:cNvPr id="7" name="Content Placeholder 6" descr="3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38072"/>
            <a:ext cx="4040188" cy="182489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#38. Area of a parallelogram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3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60937" y="2645569"/>
            <a:ext cx="3409950" cy="30099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39 - 40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#39. Area of a triangle</a:t>
            </a:r>
            <a:endParaRPr lang="en-US" dirty="0"/>
          </a:p>
        </p:txBody>
      </p:sp>
      <p:pic>
        <p:nvPicPr>
          <p:cNvPr id="7" name="Content Placeholder 6" descr="3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2743200"/>
            <a:ext cx="3315494" cy="267081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#40. Area of a trapezoid</a:t>
            </a:r>
            <a:endParaRPr lang="en-US" dirty="0"/>
          </a:p>
        </p:txBody>
      </p:sp>
      <p:pic>
        <p:nvPicPr>
          <p:cNvPr id="8" name="Content Placeholder 7" descr="4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0450" y="2826544"/>
            <a:ext cx="3590925" cy="26479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41 - 42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#41. The 30° -60° -90° triangle</a:t>
            </a:r>
            <a:endParaRPr lang="en-US" dirty="0"/>
          </a:p>
        </p:txBody>
      </p:sp>
      <p:pic>
        <p:nvPicPr>
          <p:cNvPr id="7" name="Content Placeholder 6" descr="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05694" y="2769394"/>
            <a:ext cx="2743200" cy="27622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#42. Pythagorean Theorem illustration</a:t>
            </a:r>
            <a:endParaRPr lang="en-US" dirty="0"/>
          </a:p>
        </p:txBody>
      </p:sp>
      <p:pic>
        <p:nvPicPr>
          <p:cNvPr id="8" name="Content Placeholder 7" descr="4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60950" y="2859881"/>
            <a:ext cx="3209925" cy="258127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43 - 44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#43. Proof of Pythagorean Theorem, part 1</a:t>
            </a:r>
            <a:endParaRPr lang="en-US" dirty="0"/>
          </a:p>
        </p:txBody>
      </p:sp>
      <p:pic>
        <p:nvPicPr>
          <p:cNvPr id="7" name="Content Placeholder 6" descr="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4040188" cy="217476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#44. Proof of Pythagorean Theorem, part 2</a:t>
            </a:r>
          </a:p>
        </p:txBody>
      </p:sp>
      <p:pic>
        <p:nvPicPr>
          <p:cNvPr id="8" name="Content Placeholder 7" descr="4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54866"/>
            <a:ext cx="4041775" cy="239130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45 - 46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#45. Similar polygons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#46. Proportionality in a triangle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Content Placeholder 12" descr="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819400"/>
            <a:ext cx="4315614" cy="2387937"/>
          </a:xfrm>
        </p:spPr>
      </p:pic>
      <p:pic>
        <p:nvPicPr>
          <p:cNvPr id="14" name="Content Placeholder 13" descr="4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45734" y="2174875"/>
            <a:ext cx="3240356" cy="395128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47 - 48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#47. Symmetry</a:t>
            </a:r>
            <a:endParaRPr lang="en-US" dirty="0"/>
          </a:p>
        </p:txBody>
      </p:sp>
      <p:pic>
        <p:nvPicPr>
          <p:cNvPr id="7" name="Content Placeholder 6" descr="4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2895600"/>
            <a:ext cx="3971925" cy="23431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#48. Area-filling</a:t>
            </a:r>
            <a:endParaRPr lang="en-US" dirty="0"/>
          </a:p>
        </p:txBody>
      </p:sp>
      <p:pic>
        <p:nvPicPr>
          <p:cNvPr id="8" name="Content Placeholder 7" descr="4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52051"/>
            <a:ext cx="4041775" cy="259693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49 - 50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#49. Radius and chords</a:t>
            </a:r>
            <a:endParaRPr lang="en-US" dirty="0"/>
          </a:p>
        </p:txBody>
      </p:sp>
      <p:pic>
        <p:nvPicPr>
          <p:cNvPr id="7" name="Content Placeholder 6" descr="4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3276600"/>
            <a:ext cx="4157769" cy="202474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#50. Minor and major arcs</a:t>
            </a:r>
            <a:endParaRPr lang="en-US" dirty="0"/>
          </a:p>
        </p:txBody>
      </p:sp>
      <p:pic>
        <p:nvPicPr>
          <p:cNvPr id="8" name="Content Placeholder 7" descr="5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94250" y="3050381"/>
            <a:ext cx="3743325" cy="220027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51 - 52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#51. Inscribed polygons</a:t>
            </a:r>
            <a:endParaRPr lang="en-US" dirty="0"/>
          </a:p>
        </p:txBody>
      </p:sp>
      <p:pic>
        <p:nvPicPr>
          <p:cNvPr id="7" name="Content Placeholder 6" descr="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599" y="2743200"/>
            <a:ext cx="4125351" cy="26289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#52. Inscribed angle proof</a:t>
            </a:r>
            <a:endParaRPr lang="en-US" dirty="0"/>
          </a:p>
        </p:txBody>
      </p:sp>
      <p:pic>
        <p:nvPicPr>
          <p:cNvPr id="8" name="Content Placeholder 7" descr="5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46650" y="2850356"/>
            <a:ext cx="3438525" cy="260032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3 - 4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#3. Parallel lines and transversal</a:t>
            </a:r>
            <a:endParaRPr lang="en-US" dirty="0"/>
          </a:p>
        </p:txBody>
      </p:sp>
      <p:pic>
        <p:nvPicPr>
          <p:cNvPr id="7" name="Content Placeholder 6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14697"/>
            <a:ext cx="4040188" cy="2471644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#4. Marking congruent angles</a:t>
            </a:r>
            <a:endParaRPr lang="en-US" dirty="0"/>
          </a:p>
        </p:txBody>
      </p:sp>
      <p:pic>
        <p:nvPicPr>
          <p:cNvPr id="8" name="Content Placeholder 7" descr="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14201"/>
            <a:ext cx="4041775" cy="267263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5 - 6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#5. Acute angles</a:t>
            </a:r>
            <a:endParaRPr lang="en-US" dirty="0"/>
          </a:p>
        </p:txBody>
      </p:sp>
      <p:pic>
        <p:nvPicPr>
          <p:cNvPr id="7" name="Content Placeholder 6" descr="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481" y="3012281"/>
            <a:ext cx="3857625" cy="22764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#6. Obtuse angles</a:t>
            </a:r>
            <a:endParaRPr lang="en-US" dirty="0"/>
          </a:p>
        </p:txBody>
      </p:sp>
      <p:pic>
        <p:nvPicPr>
          <p:cNvPr id="8" name="Content Placeholder 7" descr="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28443"/>
            <a:ext cx="4041775" cy="2644152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7 - 8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#7. Right angles and their marking</a:t>
            </a:r>
            <a:endParaRPr lang="en-US" dirty="0"/>
          </a:p>
        </p:txBody>
      </p:sp>
      <p:pic>
        <p:nvPicPr>
          <p:cNvPr id="7" name="Content Placeholder 6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2971800"/>
            <a:ext cx="4040188" cy="248838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#8. Adding angles        </a:t>
            </a:r>
          </a:p>
        </p:txBody>
      </p:sp>
      <p:pic>
        <p:nvPicPr>
          <p:cNvPr id="8" name="Content Placeholder 7" descr="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1375" y="2997994"/>
            <a:ext cx="4029075" cy="23050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9 - 10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#9. Types of triangles</a:t>
            </a:r>
            <a:endParaRPr lang="en-US" dirty="0"/>
          </a:p>
        </p:txBody>
      </p:sp>
      <p:pic>
        <p:nvPicPr>
          <p:cNvPr id="7" name="Content Placeholder 6" descr="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2895600"/>
            <a:ext cx="4040188" cy="244635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#10. Isosceles triangles</a:t>
            </a:r>
            <a:endParaRPr lang="en-US" dirty="0"/>
          </a:p>
        </p:txBody>
      </p:sp>
      <p:pic>
        <p:nvPicPr>
          <p:cNvPr id="8" name="Content Placeholder 7" descr="1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46625" y="2902744"/>
            <a:ext cx="3838575" cy="249555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11 - 12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#11. Proof of interior angle theorem</a:t>
            </a:r>
            <a:endParaRPr lang="en-US" dirty="0"/>
          </a:p>
        </p:txBody>
      </p:sp>
      <p:pic>
        <p:nvPicPr>
          <p:cNvPr id="7" name="Content Placeholder 6" descr="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3895725" cy="22574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#12. Triangle </a:t>
            </a:r>
            <a:r>
              <a:rPr lang="en-US" dirty="0" err="1" smtClean="0"/>
              <a:t>congruences</a:t>
            </a:r>
            <a:endParaRPr lang="en-US" dirty="0"/>
          </a:p>
        </p:txBody>
      </p:sp>
      <p:pic>
        <p:nvPicPr>
          <p:cNvPr id="8" name="Content Placeholder 7" descr="1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65662" y="2840831"/>
            <a:ext cx="4000500" cy="2619375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13 - 14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#13. Triangle with two congruent angles</a:t>
            </a:r>
            <a:endParaRPr lang="en-US" dirty="0"/>
          </a:p>
        </p:txBody>
      </p:sp>
      <p:pic>
        <p:nvPicPr>
          <p:cNvPr id="7" name="Content Placeholder 6" descr="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1344" y="3240881"/>
            <a:ext cx="3771900" cy="18192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#14. Triangle with two congruent sides</a:t>
            </a:r>
            <a:endParaRPr lang="en-US" dirty="0"/>
          </a:p>
        </p:txBody>
      </p:sp>
      <p:pic>
        <p:nvPicPr>
          <p:cNvPr id="8" name="Content Placeholder 7" descr="1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3287" y="3121819"/>
            <a:ext cx="3905250" cy="2057400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15 - 16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#15. Exterior angles</a:t>
            </a:r>
            <a:endParaRPr lang="en-US" dirty="0"/>
          </a:p>
        </p:txBody>
      </p:sp>
      <p:pic>
        <p:nvPicPr>
          <p:cNvPr id="7" name="Content Placeholder 6" descr="1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892469"/>
            <a:ext cx="4497388" cy="280082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#16. Angles opposite an exterior angle</a:t>
            </a:r>
            <a:endParaRPr lang="en-US" dirty="0"/>
          </a:p>
        </p:txBody>
      </p:sp>
      <p:pic>
        <p:nvPicPr>
          <p:cNvPr id="8" name="Content Placeholder 7" descr="1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78310"/>
            <a:ext cx="4041775" cy="2344417"/>
          </a:xfr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447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Geometry Tactile Graphics Kit</vt:lpstr>
      <vt:lpstr>Drawings 1 - 2</vt:lpstr>
      <vt:lpstr>Drawings 3 - 4</vt:lpstr>
      <vt:lpstr>Drawings 5 - 6</vt:lpstr>
      <vt:lpstr>Drawings 7 - 8</vt:lpstr>
      <vt:lpstr>Drawings 9 - 10</vt:lpstr>
      <vt:lpstr>Drawings 11 - 12</vt:lpstr>
      <vt:lpstr>Drawings 13 - 14</vt:lpstr>
      <vt:lpstr>Drawings 15 - 16</vt:lpstr>
      <vt:lpstr>Drawings 17 - 18</vt:lpstr>
      <vt:lpstr>Drawings 19 - 20</vt:lpstr>
      <vt:lpstr>Drawings 21 - 22</vt:lpstr>
      <vt:lpstr>Drawings 23 - 24</vt:lpstr>
      <vt:lpstr>Drawings 25 - 26</vt:lpstr>
      <vt:lpstr>Drawings 27 - 28</vt:lpstr>
      <vt:lpstr>Drawings 29 - 30</vt:lpstr>
      <vt:lpstr>Drawings 31 - 32</vt:lpstr>
      <vt:lpstr>Drawings 33 - 34</vt:lpstr>
      <vt:lpstr>Drawings 35 - 36</vt:lpstr>
      <vt:lpstr>Drawings 37 - 38</vt:lpstr>
      <vt:lpstr>Drawings 39 - 40</vt:lpstr>
      <vt:lpstr>Drawings 41 - 42</vt:lpstr>
      <vt:lpstr>Drawings 43 - 44</vt:lpstr>
      <vt:lpstr>Drawings 45 - 46</vt:lpstr>
      <vt:lpstr>Drawings 47 - 48</vt:lpstr>
      <vt:lpstr>Drawings 49 - 50</vt:lpstr>
      <vt:lpstr>Drawings 51 - 52</vt:lpstr>
    </vt:vector>
  </TitlesOfParts>
  <Company>APH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Tactile Graphics Kit</dc:title>
  <dc:creator>mmturner</dc:creator>
  <cp:lastModifiedBy>mmturner</cp:lastModifiedBy>
  <cp:revision>22</cp:revision>
  <dcterms:created xsi:type="dcterms:W3CDTF">2011-03-09T15:38:08Z</dcterms:created>
  <dcterms:modified xsi:type="dcterms:W3CDTF">2011-03-21T12:48:20Z</dcterms:modified>
</cp:coreProperties>
</file>